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72" r:id="rId5"/>
    <p:sldId id="268" r:id="rId6"/>
    <p:sldId id="275" r:id="rId7"/>
    <p:sldId id="274" r:id="rId8"/>
    <p:sldId id="276" r:id="rId9"/>
    <p:sldId id="278" r:id="rId10"/>
    <p:sldId id="280" r:id="rId11"/>
    <p:sldId id="277" r:id="rId12"/>
    <p:sldId id="27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5/26/2023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069" y="1900962"/>
            <a:ext cx="10292340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807AB57C-FB2F-4687-A53B-10BC93C06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3811" y="2266497"/>
            <a:ext cx="2441448" cy="1682496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000D73B6-1C0A-4F47-AA94-E1B7667F20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09664" y="2276021"/>
            <a:ext cx="2441448" cy="1682496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3">
            <a:extLst>
              <a:ext uri="{FF2B5EF4-FFF2-40B4-BE49-F238E27FC236}">
                <a16:creationId xmlns:a16="http://schemas.microsoft.com/office/drawing/2014/main" id="{35F208ED-C2A5-4E66-AD25-D5D7D73E6C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6094" y="2260823"/>
            <a:ext cx="2441448" cy="168249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3">
            <a:extLst>
              <a:ext uri="{FF2B5EF4-FFF2-40B4-BE49-F238E27FC236}">
                <a16:creationId xmlns:a16="http://schemas.microsoft.com/office/drawing/2014/main" id="{8C8C6B13-E352-4D69-9FB1-F92A36C33D3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07217" y="2266497"/>
            <a:ext cx="2441448" cy="168249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3C071B65-316E-4CAB-8D44-4F4A520243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085532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77C885E3-D5E0-4CBD-BA10-704E92E5FA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199" y="4469611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EDF1E930-E006-4E8D-912E-5C7DE87EE7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4054" y="4095056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5C24456D-6FC8-4A02-A705-91CAD806F8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4053" y="4479135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B0AA21CB-553A-476D-9DBE-6B06618FE1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3595" y="4088244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B0CD8AA8-7148-4DD0-89BA-F4D140F241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23594" y="4472323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C99B4FF6-133C-4927-BD3D-357FBD13CB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21606" y="4085532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078286AF-2AD6-4303-884E-832045E59D5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21605" y="4469611"/>
            <a:ext cx="2441448" cy="347662"/>
          </a:xfrm>
        </p:spPr>
        <p:txBody>
          <a:bodyPr lIns="146304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71" r:id="rId5"/>
    <p:sldLayoutId id="2147483670" r:id="rId6"/>
    <p:sldLayoutId id="2147483672" r:id="rId7"/>
    <p:sldLayoutId id="2147483654" r:id="rId8"/>
    <p:sldLayoutId id="2147483653" r:id="rId9"/>
    <p:sldLayoutId id="2147483667" r:id="rId10"/>
    <p:sldLayoutId id="2147483668" r:id="rId11"/>
    <p:sldLayoutId id="2147483669" r:id="rId12"/>
    <p:sldLayoutId id="2147483649" r:id="rId13"/>
    <p:sldLayoutId id="2147483651" r:id="rId14"/>
    <p:sldLayoutId id="2147483652" r:id="rId15"/>
    <p:sldLayoutId id="2147483655" r:id="rId16"/>
    <p:sldLayoutId id="2147483656" r:id="rId17"/>
    <p:sldLayoutId id="2147483657" r:id="rId1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Animal Scouter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l"/>
            <a:r>
              <a:rPr lang="pt-PT" dirty="0"/>
              <a:t>João Leite</a:t>
            </a:r>
          </a:p>
          <a:p>
            <a:pPr algn="l"/>
            <a:r>
              <a:rPr lang="pt-PT" dirty="0"/>
              <a:t>João Reis</a:t>
            </a:r>
          </a:p>
          <a:p>
            <a:pPr algn="l"/>
            <a:r>
              <a:rPr lang="pt-PT" dirty="0"/>
              <a:t>Luís Batista</a:t>
            </a:r>
          </a:p>
        </p:txBody>
      </p:sp>
      <p:pic>
        <p:nvPicPr>
          <p:cNvPr id="8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/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F7967-21CD-4D4E-A475-5040D50F9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/>
          <a:lstStyle/>
          <a:p>
            <a:r>
              <a:rPr lang="en-US" dirty="0"/>
              <a:t>Demo Time!</a:t>
            </a:r>
          </a:p>
        </p:txBody>
      </p:sp>
      <p:pic>
        <p:nvPicPr>
          <p:cNvPr id="16" name="Picture Placeholder 5" descr="forest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</p:spPr>
      </p:pic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B815A4-EC08-4417-B5BE-E8664E8B2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4" y="4327904"/>
            <a:ext cx="1797809" cy="17978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6A54E42-43B4-42E0-A56E-7B11C8C92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40" y="4390875"/>
            <a:ext cx="1671868" cy="16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Transformations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Ontology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of </a:t>
            </a:r>
            <a:r>
              <a:rPr lang="en-US" dirty="0" err="1"/>
              <a:t>DBpedia</a:t>
            </a:r>
            <a:r>
              <a:rPr lang="en-US" dirty="0"/>
              <a:t> &amp; </a:t>
            </a:r>
            <a:r>
              <a:rPr lang="en-US" dirty="0" err="1"/>
              <a:t>Wikidata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How Do Mammals Regulate Their Body Temperature? - The Wolf Center">
            <a:extLst>
              <a:ext uri="{FF2B5EF4-FFF2-40B4-BE49-F238E27FC236}">
                <a16:creationId xmlns:a16="http://schemas.microsoft.com/office/drawing/2014/main" id="{0BDFF785-4A9C-4A6E-BEF6-DE05AE76D14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4" r="813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ontiers in Amphibian and Reptile Science">
            <a:extLst>
              <a:ext uri="{FF2B5EF4-FFF2-40B4-BE49-F238E27FC236}">
                <a16:creationId xmlns:a16="http://schemas.microsoft.com/office/drawing/2014/main" id="{09B52D9D-40AD-48C2-9897-EBE9173CA266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r="107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ish GPS? Scientists find goldfish go farther next to certain stripes |  Animal behaviour | The Guardian">
            <a:extLst>
              <a:ext uri="{FF2B5EF4-FFF2-40B4-BE49-F238E27FC236}">
                <a16:creationId xmlns:a16="http://schemas.microsoft.com/office/drawing/2014/main" id="{A9D172D9-6742-4602-9218-0FB02CF2C97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2" r="12362"/>
          <a:stretch>
            <a:fillRect/>
          </a:stretch>
        </p:blipFill>
        <p:spPr bwMode="auto">
          <a:xfrm>
            <a:off x="8913813" y="4141788"/>
            <a:ext cx="2605087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rd - Wikipedia">
            <a:extLst>
              <a:ext uri="{FF2B5EF4-FFF2-40B4-BE49-F238E27FC236}">
                <a16:creationId xmlns:a16="http://schemas.microsoft.com/office/drawing/2014/main" id="{45F2A75F-33A6-4AC9-8DDA-0A754421D4D1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7" r="816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C0755-9A81-4C2A-9F48-7B0CF685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/>
          <a:lstStyle/>
          <a:p>
            <a:r>
              <a:rPr lang="en-US" dirty="0"/>
              <a:t>Data Transformations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66335940-4EDC-4550-8115-003BDF496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394C8D-4DF1-413F-8986-2A7241BD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965" y="1800938"/>
            <a:ext cx="6646069" cy="19882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43A006C-DC39-4D39-859C-E54F4D4822DB}"/>
              </a:ext>
            </a:extLst>
          </p:cNvPr>
          <p:cNvSpPr txBox="1"/>
          <p:nvPr/>
        </p:nvSpPr>
        <p:spPr>
          <a:xfrm>
            <a:off x="5743904" y="6277916"/>
            <a:ext cx="86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.n3 file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541460-9253-41F9-8A3B-8DC4195A2C8C}"/>
              </a:ext>
            </a:extLst>
          </p:cNvPr>
          <p:cNvSpPr txBox="1"/>
          <p:nvPr/>
        </p:nvSpPr>
        <p:spPr>
          <a:xfrm>
            <a:off x="5700414" y="3751084"/>
            <a:ext cx="79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.nt file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2E7A72-7C0B-40B2-A921-353895DB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42" y="4217341"/>
            <a:ext cx="4761230" cy="2070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06DD34C-0034-4C5B-8FD0-ABBED21F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76127" flipH="1">
            <a:off x="8464436" y="3709241"/>
            <a:ext cx="1909193" cy="16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9867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B31DF5-C74E-43EC-894C-2E5DC0D5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845A11-0B98-4421-AD2A-CBC7D15B6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Ontology</a:t>
            </a:r>
            <a:endParaRPr lang="pt-PT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039413E-ED7B-45FA-B737-E6A2766F3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67" y="2567642"/>
            <a:ext cx="3623766" cy="3308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E86AC09-95EA-46DD-9A5C-45E63343E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109" y="2567642"/>
            <a:ext cx="3405626" cy="3388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B5B9FAF-3152-4F02-B763-984F6BB9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67" y="2567642"/>
            <a:ext cx="3623766" cy="3308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361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217C3-306C-41A1-B264-19242A36F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Inferences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9E473AF-A876-478F-B49F-EB2D2E2A3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015A1A-BD88-49DA-825D-B84F1730E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710" y="2269407"/>
            <a:ext cx="4494580" cy="414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F5118DE-C094-484A-8D4F-F084A7B1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56" y="3513643"/>
            <a:ext cx="3099686" cy="2149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123BD7C-72EC-4EF3-8932-5C7938820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669" y="1091616"/>
            <a:ext cx="2797582" cy="349697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3777824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>
            <a:normAutofit/>
          </a:bodyPr>
          <a:lstStyle/>
          <a:p>
            <a:r>
              <a:rPr lang="en-US" dirty="0" err="1"/>
              <a:t>DBpedia</a:t>
            </a:r>
            <a:endParaRPr lang="en-US" dirty="0"/>
          </a:p>
        </p:txBody>
      </p:sp>
      <p:pic>
        <p:nvPicPr>
          <p:cNvPr id="6" name="Picture Placeholder 5" descr="A picture containing trees, outdoor, forest, nature, mist">
            <a:extLst>
              <a:ext uri="{FF2B5EF4-FFF2-40B4-BE49-F238E27FC236}">
                <a16:creationId xmlns:a16="http://schemas.microsoft.com/office/drawing/2014/main" id="{286EB37C-928B-4D9A-905B-8EA255EB14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62856"/>
          </a:xfrm>
        </p:spPr>
      </p:pic>
      <p:pic>
        <p:nvPicPr>
          <p:cNvPr id="7170" name="Picture 2" descr="DBpedia – Wikipédia, a enciclopédia livre">
            <a:extLst>
              <a:ext uri="{FF2B5EF4-FFF2-40B4-BE49-F238E27FC236}">
                <a16:creationId xmlns:a16="http://schemas.microsoft.com/office/drawing/2014/main" id="{F6450240-FD7D-497E-B4D4-BE1F8B778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5192703"/>
            <a:ext cx="1406525" cy="8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19157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217C3-306C-41A1-B264-19242A36F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Use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DBpedia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9E473AF-A876-478F-B49F-EB2D2E2A3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2E7DB3C-FD17-4E27-A8A1-F259D75DF5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34" y="2524125"/>
            <a:ext cx="4377532" cy="3832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DA538C9-D58F-4551-910F-E258F40C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72" y="3429000"/>
            <a:ext cx="1576604" cy="15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29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>
            <a:normAutofit/>
          </a:bodyPr>
          <a:lstStyle/>
          <a:p>
            <a:r>
              <a:rPr lang="en-US" dirty="0" err="1"/>
              <a:t>Wikidata</a:t>
            </a:r>
            <a:endParaRPr lang="en-US" dirty="0"/>
          </a:p>
        </p:txBody>
      </p:sp>
      <p:pic>
        <p:nvPicPr>
          <p:cNvPr id="6" name="Picture Placeholder 5" descr="A picture containing trees, outdoor, forest, nature, mist">
            <a:extLst>
              <a:ext uri="{FF2B5EF4-FFF2-40B4-BE49-F238E27FC236}">
                <a16:creationId xmlns:a16="http://schemas.microsoft.com/office/drawing/2014/main" id="{286EB37C-928B-4D9A-905B-8EA255EB14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62856"/>
          </a:xfrm>
        </p:spPr>
      </p:pic>
      <p:pic>
        <p:nvPicPr>
          <p:cNvPr id="6146" name="Picture 2" descr="Wikidata – Wikipédia, a enciclopédia livre">
            <a:extLst>
              <a:ext uri="{FF2B5EF4-FFF2-40B4-BE49-F238E27FC236}">
                <a16:creationId xmlns:a16="http://schemas.microsoft.com/office/drawing/2014/main" id="{BF5E338D-3833-4359-A7B9-4CFA7D003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71" y="5170355"/>
            <a:ext cx="1390629" cy="98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88571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217C3-306C-41A1-B264-19242A36F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Use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Wikidata</a:t>
            </a:r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9E473AF-A876-478F-B49F-EB2D2E2A3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74E81CB4-E81C-4032-8458-AB8D66956AC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44" y="2549817"/>
            <a:ext cx="6508512" cy="3806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56C75C8-921C-455A-98D8-C3A02A25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72" y="3429000"/>
            <a:ext cx="1576604" cy="15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9887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VTI" id="{14D52F43-08F7-4BCB-8A4A-FBED84E2C440}" vid="{D076F849-C9D7-4142-B46C-46BAC587EA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8FF5174-EF46-4DB3-9E31-B6FFE71C18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EE90C5-1E1C-444C-A570-923DC6A547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577EAC-B6FB-4CBD-9524-1AB1B096FD3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_PineVTI</Template>
  <TotalTime>147</TotalTime>
  <Words>49</Words>
  <Application>Microsoft Office PowerPoint</Application>
  <PresentationFormat>Ecrã Panorâmico</PresentationFormat>
  <Paragraphs>28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Calibri</vt:lpstr>
      <vt:lpstr>Dante</vt:lpstr>
      <vt:lpstr>PineVTI</vt:lpstr>
      <vt:lpstr>Animal Scouter</vt:lpstr>
      <vt:lpstr>Schedule</vt:lpstr>
      <vt:lpstr>Data Transformations</vt:lpstr>
      <vt:lpstr>Ontology</vt:lpstr>
      <vt:lpstr>Inferences</vt:lpstr>
      <vt:lpstr>DBpedia</vt:lpstr>
      <vt:lpstr>Use of DBpedia</vt:lpstr>
      <vt:lpstr>Wikidata</vt:lpstr>
      <vt:lpstr>Use of Wikidata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João Leite</dc:creator>
  <cp:lastModifiedBy>João Leite</cp:lastModifiedBy>
  <cp:revision>17</cp:revision>
  <dcterms:created xsi:type="dcterms:W3CDTF">2023-03-27T12:47:50Z</dcterms:created>
  <dcterms:modified xsi:type="dcterms:W3CDTF">2023-05-26T16:17:19Z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